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57" d="100"/>
          <a:sy n="57" d="100"/>
        </p:scale>
        <p:origin x="1518" y="72"/>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5/3/2024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5/3/2024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5/3/2024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5/3/2024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b="1" dirty="0">
                <a:solidFill>
                  <a:srgbClr val="0070C0"/>
                </a:solidFill>
                <a:latin typeface="Helvetica" panose="020B0604020202020204" pitchFamily="34" charset="0"/>
                <a:cs typeface="Helvetica" panose="020B0604020202020204" pitchFamily="34" charset="0"/>
              </a:rPr>
              <a:t>A Spacious Older Style Detached Family House Located In A Favoured Location With Driveway, Attractive Gardens And Garage Offered For Sale With No Onward Chain</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Entrance Porch • Spacious Reception Hall • 31ft Lounge/Dining Room</a:t>
            </a:r>
            <a:r>
              <a:rPr lang="en-GB" sz="1200" dirty="0">
                <a:latin typeface="Times New Roman" panose="02020603050405020304" pitchFamily="18" charset="0"/>
                <a:ea typeface="Times New Roman" panose="02020603050405020304" pitchFamily="18" charset="0"/>
              </a:rPr>
              <a:t> </a:t>
            </a:r>
            <a:r>
              <a:rPr lang="en-GB" sz="1200" dirty="0">
                <a:solidFill>
                  <a:srgbClr val="000000"/>
                </a:solidFill>
                <a:effectLst/>
                <a:latin typeface="Helvetica" panose="020B0604020202020204" pitchFamily="34" charset="0"/>
                <a:ea typeface="Times New Roman" panose="02020603050405020304" pitchFamily="18" charset="0"/>
                <a:cs typeface="HelveticaNeueLT-Roman"/>
              </a:rPr>
              <a:t>•</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 Kitchen/Breakfast Room • Good Size Utility Room</a:t>
            </a:r>
            <a:r>
              <a:rPr lang="en-GB" sz="1200" dirty="0">
                <a:latin typeface="Times New Roman" panose="02020603050405020304" pitchFamily="18" charset="0"/>
                <a:ea typeface="Times New Roman" panose="02020603050405020304" pitchFamily="18" charset="0"/>
              </a:rPr>
              <a:t> </a:t>
            </a:r>
            <a:r>
              <a:rPr lang="en-GB" sz="1200" dirty="0">
                <a:solidFill>
                  <a:srgbClr val="000000"/>
                </a:solidFill>
                <a:effectLst/>
                <a:latin typeface="Helvetica" panose="020B0604020202020204" pitchFamily="34" charset="0"/>
                <a:ea typeface="Times New Roman" panose="02020603050405020304" pitchFamily="18" charset="0"/>
                <a:cs typeface="HelveticaNeueLT-Roman"/>
              </a:rPr>
              <a:t>• Ground Floor Cloakroom/WC • </a:t>
            </a:r>
            <a:endParaRPr lang="en-GB" sz="1200" dirty="0">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Three Double Bedrooms • Recently Redecorated Spacious Bathroom/WC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Double Glazed Windows &amp; Gas Central Heating</a:t>
            </a:r>
            <a:r>
              <a:rPr lang="en-GB" sz="1200" dirty="0">
                <a:solidFill>
                  <a:srgbClr val="000000"/>
                </a:solidFill>
                <a:latin typeface="Helvetica" panose="020B0604020202020204" pitchFamily="34" charset="0"/>
                <a:ea typeface="Times New Roman" panose="02020603050405020304" pitchFamily="18" charset="0"/>
                <a:cs typeface="HelveticaNeueLT-Roman"/>
              </a:rPr>
              <a:t> </a:t>
            </a:r>
            <a:r>
              <a:rPr lang="en-GB" sz="1200" dirty="0">
                <a:solidFill>
                  <a:srgbClr val="000000"/>
                </a:solidFill>
                <a:effectLst/>
                <a:latin typeface="Helvetica" panose="020B0604020202020204" pitchFamily="34" charset="0"/>
                <a:ea typeface="Times New Roman" panose="02020603050405020304" pitchFamily="18" charset="0"/>
                <a:cs typeface="HelveticaNeueLT-Roman"/>
              </a:rPr>
              <a:t>• No Onward Chain</a:t>
            </a:r>
            <a:r>
              <a:rPr lang="en-GB" sz="1200" dirty="0">
                <a:solidFill>
                  <a:srgbClr val="000000"/>
                </a:solidFill>
                <a:latin typeface="Helvetica" panose="020B0604020202020204" pitchFamily="34" charset="0"/>
                <a:ea typeface="Times New Roman" panose="02020603050405020304" pitchFamily="18" charset="0"/>
                <a:cs typeface="HelveticaNeueLT-Roman"/>
              </a:rPr>
              <a:t> </a:t>
            </a:r>
            <a:r>
              <a:rPr lang="en-GB" sz="1200" dirty="0">
                <a:solidFill>
                  <a:srgbClr val="000000"/>
                </a:solidFill>
                <a:effectLst/>
                <a:latin typeface="Helvetica" panose="020B0604020202020204" pitchFamily="34" charset="0"/>
                <a:ea typeface="Times New Roman" panose="02020603050405020304" pitchFamily="18" charset="0"/>
                <a:cs typeface="HelveticaNeueLT-Roman"/>
              </a:rPr>
              <a:t>•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Immense Potential To Extend If Required (Subject To Necessary Consents) •</a:t>
            </a:r>
            <a:endParaRPr lang="en-GB" sz="1200" b="0" i="0" dirty="0">
              <a:effectLst/>
              <a:latin typeface="Inter"/>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PRICE</a:t>
            </a:r>
            <a:r>
              <a:rPr lang="en-GB" sz="1200" dirty="0">
                <a:solidFill>
                  <a:srgbClr val="0048FF"/>
                </a:solidFill>
                <a:effectLst/>
                <a:latin typeface="HelveticaNeueLT-Roman"/>
                <a:ea typeface="Times New Roman" panose="02020603050405020304" pitchFamily="18" charset="0"/>
                <a:cs typeface="HelveticaNeueLT-Roman"/>
              </a:rPr>
              <a:t> </a:t>
            </a:r>
            <a:r>
              <a:rPr lang="en-GB" sz="1900">
                <a:solidFill>
                  <a:srgbClr val="000000"/>
                </a:solidFill>
                <a:effectLst/>
                <a:latin typeface="HelveticaNeueLT-Roman"/>
                <a:ea typeface="Times New Roman" panose="02020603050405020304" pitchFamily="18" charset="0"/>
                <a:cs typeface="HelveticaNeueLT-Roman"/>
              </a:rPr>
              <a:t>£</a:t>
            </a:r>
            <a:r>
              <a:rPr lang="en-GB" sz="1900">
                <a:solidFill>
                  <a:srgbClr val="000000"/>
                </a:solidFill>
                <a:latin typeface="HelveticaNeueLT-Roman"/>
                <a:ea typeface="Times New Roman" panose="02020603050405020304" pitchFamily="18" charset="0"/>
                <a:cs typeface="HelveticaNeueLT-Roman"/>
              </a:rPr>
              <a:t>488</a:t>
            </a:r>
            <a:r>
              <a:rPr lang="en-GB" sz="1900">
                <a:solidFill>
                  <a:srgbClr val="000000"/>
                </a:solidFill>
                <a:effectLst/>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800" dirty="0">
                <a:solidFill>
                  <a:srgbClr val="FFFFFF"/>
                </a:solidFill>
                <a:effectLst/>
                <a:latin typeface="HelveticaNeueLT-Medium"/>
                <a:ea typeface="Times New Roman" panose="02020603050405020304" pitchFamily="18" charset="0"/>
              </a:rPr>
              <a:t>118 Hulham Road, Exmouth, EX8 3LB</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2" name="Picture 11" descr="A screen shot of a chart&#10;&#10;Description automatically generated">
            <a:extLst>
              <a:ext uri="{FF2B5EF4-FFF2-40B4-BE49-F238E27FC236}">
                <a16:creationId xmlns:a16="http://schemas.microsoft.com/office/drawing/2014/main" id="{479D5DCD-AA1E-CAB9-BAA6-80ECCFF2C286}"/>
              </a:ext>
            </a:extLst>
          </p:cNvPr>
          <p:cNvPicPr>
            <a:picLocks noChangeAspect="1"/>
          </p:cNvPicPr>
          <p:nvPr/>
        </p:nvPicPr>
        <p:blipFill>
          <a:blip r:embed="rId4"/>
          <a:stretch>
            <a:fillRect/>
          </a:stretch>
        </p:blipFill>
        <p:spPr>
          <a:xfrm>
            <a:off x="2644507" y="7859088"/>
            <a:ext cx="2298037" cy="1688594"/>
          </a:xfrm>
          <a:prstGeom prst="rect">
            <a:avLst/>
          </a:prstGeom>
        </p:spPr>
      </p:pic>
      <p:pic>
        <p:nvPicPr>
          <p:cNvPr id="3" name="Picture 2">
            <a:extLst>
              <a:ext uri="{FF2B5EF4-FFF2-40B4-BE49-F238E27FC236}">
                <a16:creationId xmlns:a16="http://schemas.microsoft.com/office/drawing/2014/main" id="{C3918398-9C17-1543-0EBD-53DD30495C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6250" y="2608103"/>
            <a:ext cx="6349851" cy="446232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1DB866F3-C0EF-F635-7C84-2E44DBDBBF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3470" y="576458"/>
            <a:ext cx="3179669" cy="24228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3CE40FDE-FE63-D093-B383-73A7730DAB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4520" y="576458"/>
            <a:ext cx="3179669" cy="24228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F549C470-880F-FF25-8186-6DBDDD5A719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2579" y="3127513"/>
            <a:ext cx="3179669" cy="22263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a:extLst>
              <a:ext uri="{FF2B5EF4-FFF2-40B4-BE49-F238E27FC236}">
                <a16:creationId xmlns:a16="http://schemas.microsoft.com/office/drawing/2014/main" id="{73145858-798D-E179-72E9-6E62BEAEE49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4188" y="3135798"/>
            <a:ext cx="3179669" cy="221804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A3152220-92A2-9CDF-A1E8-958A4DC7A1A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2579" y="5481897"/>
            <a:ext cx="3179669" cy="22981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a:extLst>
              <a:ext uri="{FF2B5EF4-FFF2-40B4-BE49-F238E27FC236}">
                <a16:creationId xmlns:a16="http://schemas.microsoft.com/office/drawing/2014/main" id="{D367DF44-68CA-89C2-3348-F2C37C8BACF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84188" y="5481898"/>
            <a:ext cx="3179669" cy="2298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0202793"/>
          </a:xfrm>
          <a:prstGeom prst="rect">
            <a:avLst/>
          </a:prstGeom>
          <a:noFill/>
        </p:spPr>
        <p:txBody>
          <a:bodyPr wrap="square" rtlCol="0">
            <a:spAutoFit/>
          </a:bodyPr>
          <a:lstStyle/>
          <a:p>
            <a:pPr algn="ctr"/>
            <a:r>
              <a:rPr lang="en-GB" sz="1400" b="1" dirty="0">
                <a:solidFill>
                  <a:srgbClr val="333333"/>
                </a:solidFill>
                <a:effectLst/>
                <a:latin typeface="Helvetica" panose="020B0604020202020204" pitchFamily="34" charset="0"/>
                <a:ea typeface="Times New Roman" panose="02020603050405020304" pitchFamily="18" charset="0"/>
                <a:cs typeface="Helvetica-Bold"/>
              </a:rPr>
              <a:t>118 Hulham Road, Exmouth, EX8 3LB</a:t>
            </a:r>
          </a:p>
          <a:p>
            <a:pPr algn="ctr"/>
            <a:endParaRPr lang="en-GB" sz="1400" b="1" dirty="0">
              <a:solidFill>
                <a:srgbClr val="333333"/>
              </a:solidFill>
              <a:latin typeface="Helvetica" panose="020B0604020202020204" pitchFamily="34" charset="0"/>
              <a:ea typeface="Times New Roman" panose="02020603050405020304" pitchFamily="18" charset="0"/>
              <a:cs typeface="Helvetica-Bold"/>
            </a:endParaRPr>
          </a:p>
          <a:p>
            <a:r>
              <a:rPr lang="en-GB" sz="1250" b="1" dirty="0">
                <a:latin typeface="Helvetica" panose="020B0604020202020204" pitchFamily="34" charset="0"/>
                <a:cs typeface="Helvetica" panose="020B0604020202020204" pitchFamily="34" charset="0"/>
              </a:rPr>
              <a:t>THE ACCOMMODATION COMPRISES: </a:t>
            </a:r>
            <a:r>
              <a:rPr lang="en-GB" sz="1250" dirty="0">
                <a:latin typeface="Helvetica" panose="020B0604020202020204" pitchFamily="34" charset="0"/>
                <a:cs typeface="Helvetica" panose="020B0604020202020204" pitchFamily="34" charset="0"/>
              </a:rPr>
              <a:t>Sliding double glazed doors to:</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ENTRANCE PORCH: </a:t>
            </a:r>
            <a:r>
              <a:rPr lang="en-GB" sz="1250" dirty="0">
                <a:latin typeface="Helvetica" panose="020B0604020202020204" pitchFamily="34" charset="0"/>
                <a:cs typeface="Helvetica" panose="020B0604020202020204" pitchFamily="34" charset="0"/>
              </a:rPr>
              <a:t>2.69m x 2.95m (8'10" x 9'8") Glass panelled inner door to:</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SPACIOUS RECEPTION HALL: </a:t>
            </a:r>
            <a:r>
              <a:rPr lang="en-GB" sz="1250" dirty="0">
                <a:latin typeface="Helvetica" panose="020B0604020202020204" pitchFamily="34" charset="0"/>
                <a:cs typeface="Helvetica" panose="020B0604020202020204" pitchFamily="34" charset="0"/>
              </a:rPr>
              <a:t>Parquet flooring; radiator in feature radiator cover; cupboard with meters; stairs to FIRST FLOOR LANDING with access to understairs cupboard; porthole style window; telephone point.</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LOUNGE/DINING ROOM:</a:t>
            </a:r>
            <a:r>
              <a:rPr lang="en-GB" sz="1250" dirty="0">
                <a:latin typeface="Helvetica" panose="020B0604020202020204" pitchFamily="34" charset="0"/>
                <a:cs typeface="Helvetica" panose="020B0604020202020204" pitchFamily="34" charset="0"/>
              </a:rPr>
              <a:t> 9.45m x 3.66m (31'0" x 12'0") narrowing 10'0 ft (3.05m). Spacious triple aspect through room with double glazed bay window to front elevation and double doors to CONSERVATORY; leaded light windows to rear elevation and two double glazed windows to side aspect; feature fireplace housing coal effect gas fire; exposed block wood flooring; two radiators in feature radiator covers; television point.</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CONSERVATORY:</a:t>
            </a:r>
            <a:r>
              <a:rPr lang="en-GB" sz="1250" dirty="0">
                <a:latin typeface="Helvetica" panose="020B0604020202020204" pitchFamily="34" charset="0"/>
                <a:cs typeface="Helvetica" panose="020B0604020202020204" pitchFamily="34" charset="0"/>
              </a:rPr>
              <a:t> 3.15m x 3.05m (10'4" x 10'0") Tiled floor; windows and double doors to rear garden; radiator.</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KITCHEN/BREAKFAST ROOM: </a:t>
            </a:r>
            <a:r>
              <a:rPr lang="en-GB" sz="1250" dirty="0">
                <a:latin typeface="Helvetica" panose="020B0604020202020204" pitchFamily="34" charset="0"/>
                <a:cs typeface="Helvetica" panose="020B0604020202020204" pitchFamily="34" charset="0"/>
              </a:rPr>
              <a:t>3.96m x 3.35m (13'0" x 11'0") Fitted with a range of pattern worktop surfaces with tiled surrounds; cupboards, drawer units and integrated dishwasher beneath; wall mounted cupboards one housing gas boiler; inset single drainer sink unit with mixer tap; built-in oven </a:t>
            </a:r>
            <a:r>
              <a:rPr lang="en-GB" sz="1250" dirty="0" err="1">
                <a:latin typeface="Helvetica" panose="020B0604020202020204" pitchFamily="34" charset="0"/>
                <a:cs typeface="Helvetica" panose="020B0604020202020204" pitchFamily="34" charset="0"/>
              </a:rPr>
              <a:t>oven</a:t>
            </a:r>
            <a:r>
              <a:rPr lang="en-GB" sz="1250" dirty="0">
                <a:latin typeface="Helvetica" panose="020B0604020202020204" pitchFamily="34" charset="0"/>
                <a:cs typeface="Helvetica" panose="020B0604020202020204" pitchFamily="34" charset="0"/>
              </a:rPr>
              <a:t> with electric hob over; integrated fridge and freezer; radiator; double glazed window to rear aspect; tiled floor; feature ceiling beams and recess LED spotlighting; coats cupboard; glass panelled door to:</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UTILITY ROOM EXTENSION: </a:t>
            </a:r>
            <a:r>
              <a:rPr lang="en-GB" sz="1250" dirty="0">
                <a:latin typeface="Helvetica" panose="020B0604020202020204" pitchFamily="34" charset="0"/>
                <a:cs typeface="Helvetica" panose="020B0604020202020204" pitchFamily="34" charset="0"/>
              </a:rPr>
              <a:t>3.66m x 2.9m (12'0" x 9'6") Maximum overall measurement. A useful room; radiator; two fitted cupboards; gloss fronted wall mounted cabinet; plumbing for an automatic washing machine; uPVC double glazed doors and window to rear garden; door to GARAGE; uPVC double glazed door to front aspect.</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CLOAKROOM/WC: </a:t>
            </a:r>
            <a:r>
              <a:rPr lang="en-GB" sz="1250" dirty="0">
                <a:latin typeface="Helvetica" panose="020B0604020202020204" pitchFamily="34" charset="0"/>
                <a:cs typeface="Helvetica" panose="020B0604020202020204" pitchFamily="34" charset="0"/>
              </a:rPr>
              <a:t>Pedestal wash hand basin; WC; tiled floor; ceiling extractor fan; LED lighting.</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FIRST FLOOR LANDING: </a:t>
            </a:r>
            <a:r>
              <a:rPr lang="en-GB" sz="1250" dirty="0">
                <a:latin typeface="Helvetica" panose="020B0604020202020204" pitchFamily="34" charset="0"/>
                <a:cs typeface="Helvetica" panose="020B0604020202020204" pitchFamily="34" charset="0"/>
              </a:rPr>
              <a:t>With leaded light window to side aspect; access to roof space; radiator housed in feature radiator cover; airing cupboard with water tank.</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BEDROOM ONE:</a:t>
            </a:r>
            <a:r>
              <a:rPr lang="en-GB" sz="1250" dirty="0">
                <a:latin typeface="Helvetica" panose="020B0604020202020204" pitchFamily="34" charset="0"/>
                <a:cs typeface="Helvetica" panose="020B0604020202020204" pitchFamily="34" charset="0"/>
              </a:rPr>
              <a:t> 5.08m x 3.63m (16'8" x 11'11") Into double glazed bay window to front aspect; built-in range of wardrobes; laminate floor; radiator.</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BEDROOM TWO:</a:t>
            </a:r>
            <a:r>
              <a:rPr lang="en-GB" sz="1250" dirty="0">
                <a:latin typeface="Helvetica" panose="020B0604020202020204" pitchFamily="34" charset="0"/>
                <a:cs typeface="Helvetica" panose="020B0604020202020204" pitchFamily="34" charset="0"/>
              </a:rPr>
              <a:t> 3.66m x 3.66m (12'0" x 12'0") Double glazed windows to rear and side aspect; vanity wash hand basin; radiator; built-in wardrobe.</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BEDROOM THREE:</a:t>
            </a:r>
            <a:r>
              <a:rPr lang="en-GB" sz="1250" dirty="0">
                <a:latin typeface="Helvetica" panose="020B0604020202020204" pitchFamily="34" charset="0"/>
                <a:cs typeface="Helvetica" panose="020B0604020202020204" pitchFamily="34" charset="0"/>
              </a:rPr>
              <a:t> 2.95m x 2.92m (9'8" x 9'7") Double glazed window to front aspect; radiator.</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BATHROOM/WC:</a:t>
            </a:r>
            <a:r>
              <a:rPr lang="en-GB" sz="1250" dirty="0">
                <a:latin typeface="Helvetica" panose="020B0604020202020204" pitchFamily="34" charset="0"/>
                <a:cs typeface="Helvetica" panose="020B0604020202020204" pitchFamily="34" charset="0"/>
              </a:rPr>
              <a:t> 3.05m x 1.8m (10'0" x 5'11") A spacious room with bath; shower cubicle; WC in concealed cistern with push button flush; recess ceiling LED spotlighting; two double glazed windows with pattern glass; radiator.</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br>
              <a:rPr lang="en-GB" sz="1800" dirty="0">
                <a:solidFill>
                  <a:srgbClr val="333333"/>
                </a:solidFill>
                <a:effectLst/>
                <a:latin typeface="Helvetica" panose="020B0604020202020204" pitchFamily="34" charset="0"/>
                <a:ea typeface="Times New Roman" panose="02020603050405020304" pitchFamily="18" charset="0"/>
                <a:cs typeface="Helvetica-Bold"/>
              </a:rPr>
            </a:br>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2015936"/>
          </a:xfrm>
          <a:prstGeom prst="rect">
            <a:avLst/>
          </a:prstGeom>
          <a:noFill/>
        </p:spPr>
        <p:txBody>
          <a:bodyPr wrap="square" rtlCol="0">
            <a:spAutoFit/>
          </a:bodyPr>
          <a:lstStyle/>
          <a:p>
            <a:r>
              <a:rPr lang="en-GB" sz="1250" b="1" dirty="0">
                <a:latin typeface="Helvetica" panose="020B0604020202020204" pitchFamily="34" charset="0"/>
                <a:cs typeface="Helvetica" panose="020B0604020202020204" pitchFamily="34" charset="0"/>
              </a:rPr>
              <a:t>OUTSIDE: </a:t>
            </a:r>
            <a:r>
              <a:rPr lang="en-GB" sz="1250" dirty="0">
                <a:latin typeface="Helvetica" panose="020B0604020202020204" pitchFamily="34" charset="0"/>
                <a:cs typeface="Helvetica" panose="020B0604020202020204" pitchFamily="34" charset="0"/>
              </a:rPr>
              <a:t>To the front of the property there is a block paved driveway leading to GARAGE; lawn front garden edged with mature shrub beds. The rear garden is fully enclosed and enjoying a high degree of privacy with block paved patio, lawn garden with mature shrubs, palm tree and decorative stone area. Outside tap and lighting, potting shed with light and window.</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GARAGE: </a:t>
            </a:r>
            <a:r>
              <a:rPr lang="en-GB" sz="1250" dirty="0">
                <a:latin typeface="Helvetica" panose="020B0604020202020204" pitchFamily="34" charset="0"/>
                <a:cs typeface="Helvetica" panose="020B0604020202020204" pitchFamily="34" charset="0"/>
              </a:rPr>
              <a:t>5.18m x 2.62m (17'0" x 8'7") Electric up and over door; power and light connected; door into house.</a:t>
            </a:r>
            <a:endParaRPr lang="en-GB" sz="125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250" dirty="0">
                <a:solidFill>
                  <a:srgbClr val="333333"/>
                </a:solidFill>
                <a:effectLst/>
                <a:latin typeface="Helvetica" panose="020B0604020202020204" pitchFamily="34" charset="0"/>
                <a:ea typeface="Times New Roman" panose="02020603050405020304" pitchFamily="18" charset="0"/>
                <a:cs typeface="Helvetica-Bold"/>
              </a:rPr>
            </a:br>
            <a:r>
              <a:rPr lang="en-GB" sz="1250" b="1" dirty="0">
                <a:effectLst/>
                <a:latin typeface="Helvetica" panose="020B0604020202020204" pitchFamily="34" charset="0"/>
                <a:ea typeface="Times New Roman" panose="02020603050405020304" pitchFamily="18" charset="0"/>
                <a:cs typeface="Helvetica-Bold"/>
              </a:rPr>
              <a:t>FLOOR PLAN:</a:t>
            </a:r>
            <a:endParaRPr lang="en-GB" sz="1250" dirty="0">
              <a:effectLst/>
              <a:latin typeface="Times New Roman" panose="02020603050405020304" pitchFamily="18" charset="0"/>
              <a:ea typeface="Times New Roman" panose="02020603050405020304" pitchFamily="18" charset="0"/>
            </a:endParaRPr>
          </a:p>
        </p:txBody>
      </p:sp>
      <p:pic>
        <p:nvPicPr>
          <p:cNvPr id="2050" name="Picture 2">
            <a:extLst>
              <a:ext uri="{FF2B5EF4-FFF2-40B4-BE49-F238E27FC236}">
                <a16:creationId xmlns:a16="http://schemas.microsoft.com/office/drawing/2014/main" id="{1EC935AF-CFB5-EBE3-39F3-5B1415829A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1631" y="3539033"/>
            <a:ext cx="6319108" cy="4967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121</TotalTime>
  <Words>930</Words>
  <Application>Microsoft Office PowerPoint</Application>
  <PresentationFormat>Custom</PresentationFormat>
  <Paragraphs>21</Paragraphs>
  <Slides>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Arial</vt:lpstr>
      <vt:lpstr>Calibri</vt:lpstr>
      <vt:lpstr>Calibri Light</vt:lpstr>
      <vt:lpstr>Frutiger LT Std 55 Roman</vt:lpstr>
      <vt:lpstr>Helvetica</vt:lpstr>
      <vt:lpstr>HelveticaNeueLT-Medium</vt:lpstr>
      <vt:lpstr>HelveticaNeueLT-Roman</vt:lpstr>
      <vt:lpstr>Inter</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Aimee Welch</cp:lastModifiedBy>
  <cp:revision>19</cp:revision>
  <cp:lastPrinted>2024-02-06T17:01:04Z</cp:lastPrinted>
  <dcterms:created xsi:type="dcterms:W3CDTF">2023-03-19T13:39:10Z</dcterms:created>
  <dcterms:modified xsi:type="dcterms:W3CDTF">2024-05-03T11:44:07Z</dcterms:modified>
</cp:coreProperties>
</file>